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57" r:id="rId6"/>
    <p:sldId id="262" r:id="rId7"/>
    <p:sldId id="266" r:id="rId8"/>
    <p:sldId id="267" r:id="rId9"/>
    <p:sldId id="269" r:id="rId10"/>
    <p:sldId id="270" r:id="rId11"/>
    <p:sldId id="271" r:id="rId12"/>
    <p:sldId id="272" r:id="rId13"/>
    <p:sldId id="274" r:id="rId14"/>
    <p:sldId id="276" r:id="rId15"/>
    <p:sldId id="275" r:id="rId16"/>
    <p:sldId id="278" r:id="rId17"/>
    <p:sldId id="279" r:id="rId18"/>
    <p:sldId id="281" r:id="rId19"/>
    <p:sldId id="283" r:id="rId20"/>
    <p:sldId id="280" r:id="rId21"/>
    <p:sldId id="285" r:id="rId22"/>
    <p:sldId id="287" r:id="rId23"/>
    <p:sldId id="288" r:id="rId24"/>
    <p:sldId id="289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418"/>
    <a:srgbClr val="007B3B"/>
    <a:srgbClr val="00A651"/>
    <a:srgbClr val="00713A"/>
    <a:srgbClr val="068817"/>
    <a:srgbClr val="74C427"/>
    <a:srgbClr val="A6C44B"/>
    <a:srgbClr val="8AC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3" autoAdjust="0"/>
    <p:restoredTop sz="94488"/>
  </p:normalViewPr>
  <p:slideViewPr>
    <p:cSldViewPr snapToGrid="0" snapToObjects="1">
      <p:cViewPr varScale="1">
        <p:scale>
          <a:sx n="60" d="100"/>
          <a:sy n="60" d="100"/>
        </p:scale>
        <p:origin x="11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ppalla Jhansi" userId="db948260f84bef18" providerId="LiveId" clId="{7D1EBB7D-EB73-4B50-AA05-89FA17E97A69}"/>
    <pc:docChg chg="custSel delSld modSld">
      <pc:chgData name="Muppalla Jhansi" userId="db948260f84bef18" providerId="LiveId" clId="{7D1EBB7D-EB73-4B50-AA05-89FA17E97A69}" dt="2025-04-20T17:30:51.087" v="28" actId="2696"/>
      <pc:docMkLst>
        <pc:docMk/>
      </pc:docMkLst>
      <pc:sldChg chg="modSp mod">
        <pc:chgData name="Muppalla Jhansi" userId="db948260f84bef18" providerId="LiveId" clId="{7D1EBB7D-EB73-4B50-AA05-89FA17E97A69}" dt="2025-04-20T17:27:37.509" v="27" actId="1036"/>
        <pc:sldMkLst>
          <pc:docMk/>
          <pc:sldMk cId="3088161601" sldId="256"/>
        </pc:sldMkLst>
        <pc:spChg chg="mod">
          <ac:chgData name="Muppalla Jhansi" userId="db948260f84bef18" providerId="LiveId" clId="{7D1EBB7D-EB73-4B50-AA05-89FA17E97A69}" dt="2025-04-20T17:27:37.509" v="27" actId="1036"/>
          <ac:spMkLst>
            <pc:docMk/>
            <pc:sldMk cId="3088161601" sldId="256"/>
            <ac:spMk id="9" creationId="{E850BB8E-98B9-0443-9518-BB0B496E8AF5}"/>
          </ac:spMkLst>
        </pc:spChg>
        <pc:spChg chg="mod">
          <ac:chgData name="Muppalla Jhansi" userId="db948260f84bef18" providerId="LiveId" clId="{7D1EBB7D-EB73-4B50-AA05-89FA17E97A69}" dt="2025-04-20T17:27:23.440" v="25" actId="948"/>
          <ac:spMkLst>
            <pc:docMk/>
            <pc:sldMk cId="3088161601" sldId="256"/>
            <ac:spMk id="10" creationId="{9F5A9FDE-E9C9-EC40-9ACD-E0B75041F0CA}"/>
          </ac:spMkLst>
        </pc:spChg>
      </pc:sldChg>
      <pc:sldChg chg="del">
        <pc:chgData name="Muppalla Jhansi" userId="db948260f84bef18" providerId="LiveId" clId="{7D1EBB7D-EB73-4B50-AA05-89FA17E97A69}" dt="2025-04-20T17:30:51.087" v="28" actId="2696"/>
        <pc:sldMkLst>
          <pc:docMk/>
          <pc:sldMk cId="1690577728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9F0A63-798F-4220-BDF6-4F2A310BE513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1ACC4-E66A-45E9-847A-A5289B822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53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B274-ECD9-6844-9790-21A98E226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1F342-481B-6046-AC35-EAEC74815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2C935-632D-5245-A926-94951C6CF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DEE86-343E-4E52-A9F2-5D2AFC375F8E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E5520-4DEB-FD4B-9F22-EB7C5152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256D7-680F-CB4B-B10E-1D6FFA76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0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FA28-CC45-F14D-ADC5-88A589FAB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1DB90E-8EE2-7442-BE25-64F438EED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0B67D-8C42-0146-A757-97FBF60C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FCB42-DC1C-4C4F-8BF5-58C19F445211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E126A-6778-D041-A7E0-9E73492B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A5F1-74BE-7F4C-BAE9-5E0A21738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7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30DE2-B4E8-9542-A63A-021B23337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F23E2-9DA6-7745-8D21-1B6369356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D683C-E1FF-4F43-8D98-C271E6D7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87E0D-AFDA-459C-902A-77C930534CBF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0DC9B-8287-2E43-BFC8-208D4D3CB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AD24-758C-044A-BF6A-2B1330BB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9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CC353-9FBE-5141-8529-377FCB0DA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30843-08AB-CC45-97F8-99A8E27BA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4518-F3DB-A744-B69B-BF882A572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C5F76-5E10-4AEF-869E-0247C6F0D1CC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3B07-70E9-4A47-97A0-383E69C0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EBA83-4E92-6144-A2C2-531FEF59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0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DF050-A008-D041-8679-9B7B4AD0D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D1FC5-B68F-274C-BB41-EE6FC3465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07DBC-D1BC-924F-AB42-F07F6E6C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7F169-01A6-4B1E-A47F-4A7155CB8565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9AC5E-374F-1045-8258-855EA19F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5D3C0-ECB7-4049-B237-A50B432E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3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6DFC-FC76-AA41-A84C-F496755B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D9D3A-21F0-4E40-8FC1-D9528CD43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1EB2C-1ECD-F74F-82EE-AE5338B30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E6951-1B67-AD49-8D4D-58FF99B60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5E048-CB7C-4B00-84F5-39B102FE9781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63D3E7-3115-F249-8615-5BB380A3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38C44-679D-054B-A50A-A5F49A6C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18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D8597-00D1-9C45-A992-045A3BCF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7F22F-BAD6-CA47-956E-3FEB21FD8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811C0-F7D6-D04A-8F95-C9184FC81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68642-809B-9844-B0DC-46C9DDE0D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5D80E5-D2D5-4947-934C-B181284E3B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13D0AF-54FC-304C-8CDD-8D6A25A1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94CA-0C3F-4F76-B54A-E9C7F5256EFE}" type="datetime1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F3680-FC12-0948-B162-CF4377005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586D9-BFB2-DB4B-B83A-08B31911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04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6FD0-4A21-B64D-8605-6DFE78A65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4D0E3-11DA-8245-88F0-87AC3D4CD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42E04-E4B5-4DFB-A5EF-8521A604DB1B}" type="datetime1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587B2-78B8-D540-ADCF-B3B99F7E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2A16A-DDA8-124B-9300-37B5CE13A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8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55749-D3F6-5B40-B60A-AD6835E75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3E67E-64DB-4E54-A06D-62800F9BC7D1}" type="datetime1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328217-89D3-A345-901C-432A3E87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D66D9-C338-AE44-BBDD-60CB783A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64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F945-51BE-8E41-A001-8556328E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31D16-F809-694B-8A56-EE18EDD3D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FB139-7CE6-4D46-9C0F-158A6D60C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B1C3C-1F82-DD4C-AC61-765315FA2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29154-5495-40C2-8C85-6AB210CA44DA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65035-F317-3C4F-BE6B-DBA53E9FF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CEF8A-E308-904B-8554-2B093BAF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0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1AD82-5A17-3442-A391-EAC94984A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951955-18A8-AC41-94B9-B2603FDF8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84506-8CF4-5B4E-B0B3-3B52DDCB0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8C3ED-FF8B-274F-9D47-0425A93E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67C89-03EF-4D28-9729-C96E9EEC51ED}" type="datetime1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9DCA7-07CA-7B42-989B-53A2AA265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F7C12-4324-B949-8183-E9B72EA4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41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9732FA-7F9B-6447-A218-D2AAD07F0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BFB8C-7133-5948-A11E-0C2B393FA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8C691-56B7-4549-B5F1-C735DF3E2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92BCB-8B05-4411-A8CB-9FBE5DB08B39}" type="datetime1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C477-BFEF-6A40-8A64-F22652C6F8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B950F-F683-5649-A761-C180536A30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F34E-4A79-A240-AEA8-3E29BB228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6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9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emf"/><Relationship Id="rId7" Type="http://schemas.openxmlformats.org/officeDocument/2006/relationships/image" Target="../media/image17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cerimagingarchive.net/" TargetMode="External"/><Relationship Id="rId2" Type="http://schemas.openxmlformats.org/officeDocument/2006/relationships/hyperlink" Target="https://ai.facebook.com/research/no-language-left-behin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3AACC9-6128-D644-BB32-5E823AB3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45" y="1982512"/>
            <a:ext cx="3092980" cy="10372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850BB8E-98B9-0443-9518-BB0B496E8AF5}"/>
              </a:ext>
            </a:extLst>
          </p:cNvPr>
          <p:cNvSpPr/>
          <p:nvPr/>
        </p:nvSpPr>
        <p:spPr>
          <a:xfrm>
            <a:off x="0" y="10633"/>
            <a:ext cx="12192000" cy="5866726"/>
          </a:xfrm>
          <a:prstGeom prst="rect">
            <a:avLst/>
          </a:prstGeom>
          <a:gradFill flip="none" rotWithShape="1">
            <a:gsLst>
              <a:gs pos="0">
                <a:srgbClr val="00A44E"/>
              </a:gs>
              <a:gs pos="100000">
                <a:srgbClr val="004A2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F5A9FDE-E9C9-EC40-9ACD-E0B75041F0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5133" y="3838209"/>
            <a:ext cx="5225679" cy="19155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900" b="1" dirty="0">
                <a:solidFill>
                  <a:schemeClr val="bg1"/>
                </a:solidFill>
                <a:latin typeface="+mj-lt"/>
              </a:rPr>
              <a:t>Jhansi Muppalla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900" b="1" dirty="0">
                <a:solidFill>
                  <a:schemeClr val="bg1"/>
                </a:solidFill>
                <a:latin typeface="+mj-lt"/>
              </a:rPr>
              <a:t>Nitya Sai Mounisha Korada</a:t>
            </a:r>
            <a:br>
              <a:rPr lang="en-US" sz="1900" b="1" dirty="0">
                <a:solidFill>
                  <a:schemeClr val="bg1"/>
                </a:solidFill>
                <a:latin typeface="+mj-lt"/>
              </a:rPr>
            </a:br>
            <a:r>
              <a:rPr lang="en-US" sz="1900" b="1" dirty="0" err="1">
                <a:solidFill>
                  <a:schemeClr val="bg1"/>
                </a:solidFill>
                <a:latin typeface="+mj-lt"/>
              </a:rPr>
              <a:t>Jyotheeswar</a:t>
            </a:r>
            <a:r>
              <a:rPr lang="en-US" sz="1900" b="1" dirty="0">
                <a:solidFill>
                  <a:schemeClr val="bg1"/>
                </a:solidFill>
                <a:latin typeface="+mj-lt"/>
              </a:rPr>
              <a:t> Mandala</a:t>
            </a:r>
            <a:br>
              <a:rPr lang="en-US" sz="1900" b="1" dirty="0">
                <a:solidFill>
                  <a:schemeClr val="bg1"/>
                </a:solidFill>
                <a:latin typeface="+mj-lt"/>
              </a:rPr>
            </a:br>
            <a:r>
              <a:rPr lang="en-US" sz="1900" b="1" dirty="0">
                <a:solidFill>
                  <a:schemeClr val="bg1"/>
                </a:solidFill>
                <a:latin typeface="+mj-lt"/>
              </a:rPr>
              <a:t>Venkata Surya Mouli Sree Vamsi Mallady</a:t>
            </a:r>
            <a:br>
              <a:rPr lang="en-US" sz="1900" b="1" dirty="0">
                <a:solidFill>
                  <a:schemeClr val="bg1"/>
                </a:solidFill>
                <a:latin typeface="+mj-lt"/>
              </a:rPr>
            </a:br>
            <a:r>
              <a:rPr lang="en-US" sz="1900" b="1" dirty="0">
                <a:solidFill>
                  <a:schemeClr val="bg1"/>
                </a:solidFill>
                <a:latin typeface="+mj-lt"/>
              </a:rPr>
              <a:t>Group No: 19</a:t>
            </a:r>
          </a:p>
          <a:p>
            <a:pPr>
              <a:spcBef>
                <a:spcPts val="0"/>
              </a:spcBef>
            </a:pPr>
            <a:r>
              <a:rPr lang="en-US" sz="1700" b="1" dirty="0">
                <a:solidFill>
                  <a:schemeClr val="bg1"/>
                </a:solidFill>
                <a:latin typeface="+mj-lt"/>
              </a:rPr>
              <a:t>INFO 5082</a:t>
            </a:r>
          </a:p>
          <a:p>
            <a:pPr>
              <a:spcBef>
                <a:spcPts val="0"/>
              </a:spcBef>
            </a:pP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4D1D62-CFD6-D946-AAA1-A9E54335D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53" y="772134"/>
            <a:ext cx="2999092" cy="29990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150409-2749-4E4A-AEA0-DAA2D050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61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E6069-0817-B1AC-0C8A-FB3845D2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07C9-DE1C-A850-B080-2B3724029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3" y="1119894"/>
            <a:ext cx="10203784" cy="4931295"/>
          </a:xfrm>
        </p:spPr>
        <p:txBody>
          <a:bodyPr>
            <a:normAutofit fontScale="85000" lnSpcReduction="20000"/>
          </a:bodyPr>
          <a:lstStyle/>
          <a:p>
            <a:r>
              <a:rPr lang="en-US" sz="2200" b="1" dirty="0"/>
              <a:t>Image Conversion</a:t>
            </a:r>
          </a:p>
          <a:p>
            <a:pPr marL="0" indent="0">
              <a:buNone/>
            </a:pPr>
            <a:r>
              <a:rPr lang="en-US" sz="2200" dirty="0"/>
              <a:t>DICOM </a:t>
            </a:r>
            <a:r>
              <a:rPr lang="en-US" sz="2200" dirty="0">
                <a:sym typeface="Wingdings" panose="05000000000000000000" pitchFamily="2" charset="2"/>
              </a:rPr>
              <a:t> PNG using pydicom &amp; opencv</a:t>
            </a:r>
          </a:p>
          <a:p>
            <a:pPr marL="0" indent="0">
              <a:buNone/>
            </a:pPr>
            <a:r>
              <a:rPr lang="en-US" sz="2200" dirty="0"/>
              <a:t>Applied histogram equalization to enhance contrast</a:t>
            </a:r>
          </a:p>
          <a:p>
            <a:r>
              <a:rPr lang="en-US" sz="2200" b="1" dirty="0"/>
              <a:t>Malignancy Score Extraction</a:t>
            </a:r>
          </a:p>
          <a:p>
            <a:pPr marL="0" indent="0">
              <a:buNone/>
            </a:pPr>
            <a:r>
              <a:rPr lang="en-US" sz="2200" dirty="0"/>
              <a:t>Parsed XML annotations using Element Tree</a:t>
            </a:r>
          </a:p>
          <a:p>
            <a:pPr marL="0" indent="0">
              <a:buNone/>
            </a:pPr>
            <a:r>
              <a:rPr lang="en-US" sz="2200" dirty="0"/>
              <a:t>Extracted and averaged malignancy scores from radiologists</a:t>
            </a:r>
          </a:p>
          <a:p>
            <a:r>
              <a:rPr lang="en-US" sz="2200" b="1" dirty="0"/>
              <a:t>Dataset Structuring</a:t>
            </a:r>
          </a:p>
          <a:p>
            <a:pPr marL="0" indent="0">
              <a:buNone/>
            </a:pPr>
            <a:r>
              <a:rPr lang="en-US" sz="2200" dirty="0"/>
              <a:t>Mapped images with corresponding average malignancy scores </a:t>
            </a:r>
          </a:p>
          <a:p>
            <a:pPr marL="0" indent="0">
              <a:buNone/>
            </a:pPr>
            <a:r>
              <a:rPr lang="en-US" sz="2200" dirty="0"/>
              <a:t>Created final CSV with image paths and labels</a:t>
            </a:r>
          </a:p>
          <a:p>
            <a:r>
              <a:rPr lang="en-US" sz="2200" b="1" dirty="0"/>
              <a:t>Dataset Splitting</a:t>
            </a:r>
          </a:p>
          <a:p>
            <a:pPr marL="0" indent="0">
              <a:buNone/>
            </a:pPr>
            <a:r>
              <a:rPr lang="en-US" sz="2200" dirty="0"/>
              <a:t>Train/Validation/Test split: 70%/15%/15%</a:t>
            </a:r>
          </a:p>
          <a:p>
            <a:pPr marL="0" indent="0">
              <a:buNone/>
            </a:pPr>
            <a:r>
              <a:rPr lang="en-US" sz="2200" dirty="0"/>
              <a:t>Saved into separate CSV files</a:t>
            </a:r>
          </a:p>
          <a:p>
            <a:r>
              <a:rPr lang="en-US" sz="2200" b="1" dirty="0"/>
              <a:t>Image Transformation</a:t>
            </a:r>
          </a:p>
          <a:p>
            <a:pPr marL="0" indent="0">
              <a:buNone/>
            </a:pPr>
            <a:r>
              <a:rPr lang="en-US" sz="2200" dirty="0"/>
              <a:t>Resized into </a:t>
            </a:r>
            <a:r>
              <a:rPr lang="en-US" sz="2200" b="1" dirty="0"/>
              <a:t>224*224</a:t>
            </a:r>
          </a:p>
          <a:p>
            <a:pPr marL="0" indent="0">
              <a:buNone/>
            </a:pPr>
            <a:r>
              <a:rPr lang="en-US" sz="2200" dirty="0"/>
              <a:t>Normalized using ImageNet statistics for swin transformer input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BFA441-55F1-C423-1239-4C05DA99E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8B1D1E-2361-7F6B-79A9-C4237589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04220A2-9015-0646-875E-FDA9733D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Dataset Preprocessing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60730-1C71-30D1-85B5-A7034B939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58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20F61-C562-2831-FD24-BCCAAA7F9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cess&#10;&#10;AI-generated content may be incorrect.">
            <a:extLst>
              <a:ext uri="{FF2B5EF4-FFF2-40B4-BE49-F238E27FC236}">
                <a16:creationId xmlns:a16="http://schemas.microsoft.com/office/drawing/2014/main" id="{89302E57-F5E1-1F9E-7957-0CB030263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559" y="1412874"/>
            <a:ext cx="7124774" cy="458162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C387E-D221-F312-1C9D-816D6734C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07B3B9-DE28-6149-5FF8-D873D2E1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3125AD-9CF4-9C99-BA1E-3146C80DB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Research Design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3FBFC-EE41-5B6E-8B2C-6197DE68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3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B022A-E0B9-E423-71BF-18A1D146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9DA4-906A-D8FC-31D6-F43292BF0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3" y="1119894"/>
            <a:ext cx="10203784" cy="4931295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0ED5DE-DBA0-C5D3-4774-C5D3815B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C57685-46E7-D6B5-FA14-2AF989C84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36B0E27-A00A-062E-2848-712FA7E25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Exploratory Data Analysis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B4F08-F054-B681-F86F-C60B114DF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A graph with red lines and numbers&#10;&#10;AI-generated content may be incorrect.">
            <a:extLst>
              <a:ext uri="{FF2B5EF4-FFF2-40B4-BE49-F238E27FC236}">
                <a16:creationId xmlns:a16="http://schemas.microsoft.com/office/drawing/2014/main" id="{9809E1C1-F096-6B97-4AAE-AD3473D9B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713" y="999066"/>
            <a:ext cx="3805313" cy="2654952"/>
          </a:xfrm>
          <a:prstGeom prst="rect">
            <a:avLst/>
          </a:prstGeom>
        </p:spPr>
      </p:pic>
      <p:pic>
        <p:nvPicPr>
          <p:cNvPr id="20" name="Picture 19" descr="A graph of a number of bars&#10;&#10;AI-generated content may be incorrect.">
            <a:extLst>
              <a:ext uri="{FF2B5EF4-FFF2-40B4-BE49-F238E27FC236}">
                <a16:creationId xmlns:a16="http://schemas.microsoft.com/office/drawing/2014/main" id="{2A5A5AE4-24DA-F71A-7D01-BEE421218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640" y="922704"/>
            <a:ext cx="3768647" cy="2516000"/>
          </a:xfrm>
          <a:prstGeom prst="rect">
            <a:avLst/>
          </a:prstGeom>
        </p:spPr>
      </p:pic>
      <p:pic>
        <p:nvPicPr>
          <p:cNvPr id="26" name="Picture 25" descr="A graph of blue rectangular objects&#10;&#10;AI-generated content may be incorrect.">
            <a:extLst>
              <a:ext uri="{FF2B5EF4-FFF2-40B4-BE49-F238E27FC236}">
                <a16:creationId xmlns:a16="http://schemas.microsoft.com/office/drawing/2014/main" id="{5E0A7419-6E0D-88BF-3C80-81A8DCD43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276" y="3404264"/>
            <a:ext cx="3768647" cy="2612485"/>
          </a:xfrm>
          <a:prstGeom prst="rect">
            <a:avLst/>
          </a:prstGeom>
        </p:spPr>
      </p:pic>
      <p:pic>
        <p:nvPicPr>
          <p:cNvPr id="28" name="Picture 27" descr="A red and blue squares&#10;&#10;AI-generated content may be incorrect.">
            <a:extLst>
              <a:ext uri="{FF2B5EF4-FFF2-40B4-BE49-F238E27FC236}">
                <a16:creationId xmlns:a16="http://schemas.microsoft.com/office/drawing/2014/main" id="{EF8FFC63-0441-8DC9-7442-06A36AB29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622" y="3654018"/>
            <a:ext cx="3768648" cy="231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8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282D9-6076-8F41-E015-D616D4257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2754C-C030-19B0-2AF7-6AF9B0FCF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3" y="1119894"/>
            <a:ext cx="10203784" cy="49312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Swin Transformer is a powerful vision transformer architecture designed for efficient and scalable image analysis.</a:t>
            </a:r>
          </a:p>
          <a:p>
            <a:pPr marL="0" indent="0">
              <a:buNone/>
            </a:pPr>
            <a:r>
              <a:rPr lang="en-US" sz="2200" b="1" dirty="0"/>
              <a:t>Why Swin Transformer?</a:t>
            </a:r>
          </a:p>
          <a:p>
            <a:r>
              <a:rPr lang="en-US" sz="2200" dirty="0"/>
              <a:t>Captures both local and global image features</a:t>
            </a:r>
          </a:p>
          <a:p>
            <a:r>
              <a:rPr lang="en-US" sz="2200" dirty="0"/>
              <a:t>Ideal for analyzing complex CT scan patterns</a:t>
            </a:r>
          </a:p>
          <a:p>
            <a:r>
              <a:rPr lang="en-US" sz="2200" dirty="0"/>
              <a:t>Outperforms traditional CNNs in medical image regression tasks</a:t>
            </a:r>
          </a:p>
          <a:p>
            <a:pPr marL="0" indent="0">
              <a:buNone/>
            </a:pPr>
            <a:r>
              <a:rPr lang="en-US" sz="2200" b="1" dirty="0"/>
              <a:t>Our Implementation:</a:t>
            </a:r>
          </a:p>
          <a:p>
            <a:r>
              <a:rPr lang="en-US" sz="2200" dirty="0"/>
              <a:t>Input size: 224 * 224 axial CT slices (preprocessed)</a:t>
            </a:r>
          </a:p>
          <a:p>
            <a:r>
              <a:rPr lang="en-US" sz="2200" dirty="0"/>
              <a:t>Output: continuous malignancy scores (regression)</a:t>
            </a:r>
          </a:p>
          <a:p>
            <a:r>
              <a:rPr lang="en-US" sz="2200" dirty="0"/>
              <a:t>Loss function: Mean Squared Error (MSE)</a:t>
            </a:r>
          </a:p>
          <a:p>
            <a:r>
              <a:rPr lang="en-US" sz="2200" dirty="0"/>
              <a:t>Optimizer: AdamW with learning rate scheduling</a:t>
            </a:r>
          </a:p>
          <a:p>
            <a:r>
              <a:rPr lang="en-US" sz="2200" dirty="0"/>
              <a:t>Pretrained Weights: Initialized with ImageNet-pretrained backbone for transfer learning.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FCD560-2859-A258-9526-2CBC42D9C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007FE-36BF-1F50-CB4F-B4FA8897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5D0501-30CF-6417-3331-C9A48C105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Model Description: Swin Transformer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7B5D4-C626-60FD-C959-98FD1896A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724BD-DB0C-F360-9246-92077919E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689" y="1642534"/>
            <a:ext cx="2771111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3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5CE46-C50F-4427-5ED9-8D070E3B0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6FDAA-DD8E-8CAE-3DEA-D1CA62E13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3" y="1119894"/>
            <a:ext cx="10203784" cy="493129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/>
              <a:t>Used Swin transformer (Tiny variant) – fine-tuned for regression to predict malignancy score from lung CT scan images.</a:t>
            </a:r>
          </a:p>
          <a:p>
            <a:r>
              <a:rPr lang="en-US" sz="2200" b="1" dirty="0"/>
              <a:t>Dataset Split:</a:t>
            </a:r>
          </a:p>
          <a:p>
            <a:pPr marL="0" indent="0">
              <a:buNone/>
            </a:pPr>
            <a:r>
              <a:rPr lang="en-US" sz="2200" dirty="0"/>
              <a:t>100 patients' data from LIDC-IDRI</a:t>
            </a:r>
          </a:p>
          <a:p>
            <a:pPr marL="0" indent="0">
              <a:buNone/>
            </a:pPr>
            <a:r>
              <a:rPr lang="en-US" sz="2200" dirty="0"/>
              <a:t>70% training | 15% validation | 15% testing</a:t>
            </a:r>
          </a:p>
          <a:p>
            <a:r>
              <a:rPr lang="en-US" sz="2200" b="1" dirty="0"/>
              <a:t>Loss Function &amp; Optimizer: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Loss: Mean Squared Error(MSE)</a:t>
            </a:r>
          </a:p>
          <a:p>
            <a:pPr marL="0" indent="0">
              <a:buNone/>
            </a:pPr>
            <a:r>
              <a:rPr lang="en-US" sz="2200" dirty="0"/>
              <a:t>Optimizer: Adam (Learning rate = 1e-4)</a:t>
            </a:r>
          </a:p>
          <a:p>
            <a:r>
              <a:rPr lang="en-US" sz="2200" b="1" dirty="0"/>
              <a:t>Training Parameters : </a:t>
            </a:r>
            <a:r>
              <a:rPr lang="en-US" sz="2200" dirty="0"/>
              <a:t>10 Epochs, 32 batch size, </a:t>
            </a:r>
          </a:p>
          <a:p>
            <a:pPr marL="0" indent="0">
              <a:buNone/>
            </a:pPr>
            <a:r>
              <a:rPr lang="en-US" sz="2200" dirty="0"/>
              <a:t>224*224 input image size.</a:t>
            </a:r>
          </a:p>
          <a:p>
            <a:r>
              <a:rPr lang="en-US" sz="2200" b="1" dirty="0"/>
              <a:t>Evaluation Metrics:</a:t>
            </a:r>
          </a:p>
          <a:p>
            <a:pPr marL="0" indent="0">
              <a:buNone/>
            </a:pPr>
            <a:r>
              <a:rPr lang="en-US" sz="2200" dirty="0"/>
              <a:t>Mean Squared Error (MSE)</a:t>
            </a:r>
          </a:p>
          <a:p>
            <a:pPr marL="0" indent="0">
              <a:buNone/>
            </a:pPr>
            <a:r>
              <a:rPr lang="en-US" sz="2200" dirty="0"/>
              <a:t>Mean Absolute Error (MAE)</a:t>
            </a:r>
          </a:p>
          <a:p>
            <a:pPr marL="0" indent="0">
              <a:buNone/>
            </a:pPr>
            <a:r>
              <a:rPr lang="en-US" sz="2200" dirty="0"/>
              <a:t>R</a:t>
            </a:r>
            <a:r>
              <a:rPr lang="en-US" sz="2200" baseline="30000" dirty="0"/>
              <a:t>2 </a:t>
            </a:r>
            <a:r>
              <a:rPr lang="en-US" sz="2200" dirty="0"/>
              <a:t>Score</a:t>
            </a:r>
            <a:endParaRPr lang="en-US" sz="2200" baseline="30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A17AF-4A95-CEA9-ED30-DBF254258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B456F5-0BC3-DA54-4D3F-0E881A3F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6AA431-D8C6-4066-B05C-96437ADB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Model Training &amp; Evaluation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8AFE8-C3DE-6330-596D-FD542735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29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01EFF-CA56-3988-B8A7-CC8F7F07B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C0E6E4D-FCAA-BE77-FECA-0495A3C0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B6C4AF-764A-5235-A948-70F2B53B9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D0774C-C10F-725D-8F95-5E2175D3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Chatbot Interface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1726C-8D07-1DB9-7E72-A039F93EB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066FF1-ED02-57A4-C974-C2514270A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333"/>
            <a:ext cx="10515600" cy="486463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CLIP + ViT Validation </a:t>
            </a:r>
            <a:r>
              <a:rPr lang="en-US" sz="2000" dirty="0"/>
              <a:t>Makes sure only real time CT scans</a:t>
            </a:r>
          </a:p>
          <a:p>
            <a:pPr marL="0" indent="0">
              <a:buNone/>
            </a:pPr>
            <a:r>
              <a:rPr lang="en-US" sz="2000" dirty="0"/>
              <a:t> are accepted.</a:t>
            </a:r>
          </a:p>
          <a:p>
            <a:r>
              <a:rPr lang="en-US" sz="2000" b="1" dirty="0"/>
              <a:t>Swin Transformer </a:t>
            </a:r>
            <a:r>
              <a:rPr lang="en-US" sz="2000" dirty="0"/>
              <a:t>Predicts malignancy scores</a:t>
            </a:r>
          </a:p>
          <a:p>
            <a:pPr marL="0" indent="0">
              <a:buNone/>
            </a:pPr>
            <a:r>
              <a:rPr lang="en-US" sz="2000" dirty="0"/>
              <a:t> from valid CT scans</a:t>
            </a:r>
          </a:p>
          <a:p>
            <a:r>
              <a:rPr lang="en-US" sz="2000" b="1" dirty="0"/>
              <a:t>Medical Reports </a:t>
            </a:r>
            <a:r>
              <a:rPr lang="en-US" sz="2000" dirty="0"/>
              <a:t>are generated automatically based on</a:t>
            </a:r>
          </a:p>
          <a:p>
            <a:pPr marL="0" indent="0">
              <a:buNone/>
            </a:pPr>
            <a:r>
              <a:rPr lang="en-US" sz="2000" dirty="0"/>
              <a:t> AI analysis</a:t>
            </a:r>
          </a:p>
          <a:p>
            <a:r>
              <a:rPr lang="en-US" sz="2000" b="1" dirty="0"/>
              <a:t>Meta’s NLLB </a:t>
            </a:r>
            <a:r>
              <a:rPr lang="en-US" sz="2000" dirty="0"/>
              <a:t>provides multilingual support for 50+ languages</a:t>
            </a:r>
          </a:p>
          <a:p>
            <a:r>
              <a:rPr lang="en-US" sz="2000" b="1" dirty="0"/>
              <a:t>BioBERT Q&amp;A </a:t>
            </a:r>
            <a:r>
              <a:rPr lang="en-US" sz="2000" dirty="0"/>
              <a:t>lets users ask health-related questions in</a:t>
            </a:r>
          </a:p>
          <a:p>
            <a:pPr marL="0" indent="0">
              <a:buNone/>
            </a:pPr>
            <a:r>
              <a:rPr lang="en-US" sz="2000" dirty="0"/>
              <a:t> plain language.</a:t>
            </a:r>
          </a:p>
          <a:p>
            <a:r>
              <a:rPr lang="en-US" sz="2000" b="1" dirty="0"/>
              <a:t>Doctor direction </a:t>
            </a:r>
            <a:r>
              <a:rPr lang="en-US" sz="2000" dirty="0"/>
              <a:t>is offered for real consultations</a:t>
            </a:r>
            <a:endParaRPr lang="en-US" sz="2000" b="1" dirty="0"/>
          </a:p>
          <a:p>
            <a:endParaRPr lang="en-US" sz="2000" b="1" dirty="0"/>
          </a:p>
        </p:txBody>
      </p:sp>
      <p:pic>
        <p:nvPicPr>
          <p:cNvPr id="12" name="Picture 11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FDE8EA42-4F0E-B300-0225-48DEB543D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514" y="1164447"/>
            <a:ext cx="5579524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872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195BF-E887-330A-EAD6-B7F37020F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DD366-E168-A132-3950-A95F36A6B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3" y="1119894"/>
            <a:ext cx="10203784" cy="4931295"/>
          </a:xfrm>
        </p:spPr>
        <p:txBody>
          <a:bodyPr>
            <a:normAutofit/>
          </a:bodyPr>
          <a:lstStyle/>
          <a:p>
            <a:r>
              <a:rPr lang="en-US" sz="2200" b="1" dirty="0"/>
              <a:t>Auto-Generated Medical Reports</a:t>
            </a:r>
          </a:p>
          <a:p>
            <a:pPr marL="0" indent="0">
              <a:buNone/>
            </a:pPr>
            <a:r>
              <a:rPr lang="en-US" sz="2200" dirty="0"/>
              <a:t>Based on Swin Transformer predictions, the chatbot generates easy-to-understand reports from CT scan images.</a:t>
            </a:r>
          </a:p>
          <a:p>
            <a:r>
              <a:rPr lang="en-US" sz="2200" b="1" dirty="0"/>
              <a:t>Multilingual Support using Meta’s NLLB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Patients select their native language (like Telugu, Hindi, Tamil, etc.) and get reports as well as chatbot responses translated in real-time.</a:t>
            </a:r>
          </a:p>
          <a:p>
            <a:r>
              <a:rPr lang="en-US" sz="2200" b="1" dirty="0"/>
              <a:t>Patient-Friendly Q&amp;A</a:t>
            </a:r>
          </a:p>
          <a:p>
            <a:pPr marL="0" indent="0">
              <a:buNone/>
            </a:pPr>
            <a:r>
              <a:rPr lang="en-US" sz="2200" dirty="0"/>
              <a:t>Using </a:t>
            </a:r>
            <a:r>
              <a:rPr lang="en-US" sz="2200" b="1" dirty="0"/>
              <a:t>BioBERT, </a:t>
            </a:r>
            <a:r>
              <a:rPr lang="en-US" sz="2200" dirty="0"/>
              <a:t>users can ask questions like “what is a malignancy score?” or “What is a lung cancer?” like that and get a clear, AI-powered answers.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We also included redirection setting page where user can navigate to that page to schedule an appointment with a doctor.</a:t>
            </a:r>
          </a:p>
          <a:p>
            <a:pPr marL="0" indent="0">
              <a:buNone/>
            </a:pPr>
            <a:endParaRPr lang="en-US" sz="2200" baseline="30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1CFAC8-4EB5-0B69-04E8-85ECE593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4678D-7868-90F8-5FAD-FF0AC74DC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1A6D0C1-C9EC-8619-7579-CC6DFC07A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Chatbot Interface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69370-CD1E-9F98-13E3-77CE4319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559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30178-C189-2B27-8A23-686DB898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6CC06-6353-71F2-46BD-51E8B4947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3" y="1119894"/>
            <a:ext cx="10203784" cy="4931295"/>
          </a:xfrm>
        </p:spPr>
        <p:txBody>
          <a:bodyPr>
            <a:normAutofit/>
          </a:bodyPr>
          <a:lstStyle/>
          <a:p>
            <a:r>
              <a:rPr lang="en-US" sz="2200" b="1" dirty="0"/>
              <a:t>Evaluation Metrics:</a:t>
            </a:r>
          </a:p>
          <a:p>
            <a:pPr marL="0" indent="0">
              <a:buNone/>
            </a:pPr>
            <a:r>
              <a:rPr lang="en-US" sz="2200" dirty="0"/>
              <a:t>Mean Squared Error (MSE): 0.0192</a:t>
            </a:r>
          </a:p>
          <a:p>
            <a:pPr marL="0" indent="0">
              <a:buNone/>
            </a:pPr>
            <a:r>
              <a:rPr lang="en-US" sz="2200" dirty="0"/>
              <a:t>Mean Absolute Error (MAE): 0.0500</a:t>
            </a:r>
          </a:p>
          <a:p>
            <a:pPr marL="0" indent="0">
              <a:buNone/>
            </a:pPr>
            <a:r>
              <a:rPr lang="en-US" sz="2200" dirty="0"/>
              <a:t>R</a:t>
            </a:r>
            <a:r>
              <a:rPr lang="en-US" sz="2200" baseline="30000" dirty="0"/>
              <a:t>2 </a:t>
            </a:r>
            <a:r>
              <a:rPr lang="en-US" sz="2200" dirty="0"/>
              <a:t>Score: 0.9872 </a:t>
            </a:r>
            <a:endParaRPr lang="en-US" sz="2200" baseline="30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BCBCA5-FF1C-B854-1617-A565A75FE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2999E-162D-CAED-B36D-A69C36359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65649D-9413-B212-4C2A-5D04F937F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Results &amp; Visualization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25944-1721-40CD-2212-3E4EAF141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F9080-7306-543F-A27B-5AFE7639B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354" y="2577347"/>
            <a:ext cx="3917723" cy="3160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0B254A-0259-0825-1EBC-B71CF93D1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331" y="2604863"/>
            <a:ext cx="4067234" cy="316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6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E4CF0-D85C-7A74-8295-A7AC2C3D0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989689-1E56-364D-A538-245966F1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5D056-699F-B615-CCF3-479D217EC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54C3107-3347-1569-A611-B3BA3AC3E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Results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6A184E-F2D5-9826-A8C3-4995F81DA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A78CEA-19EE-66B0-6DE6-86D5B172B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654" y="3327455"/>
            <a:ext cx="2212979" cy="8466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120680-E90F-89A1-ADA0-188889EC1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1732" y="1119894"/>
            <a:ext cx="1904190" cy="12677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469060-51BF-19CD-1ACC-DF649C9DC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9977" y="1511970"/>
            <a:ext cx="6212017" cy="452297"/>
          </a:xfrm>
          <a:prstGeom prst="rect">
            <a:avLst/>
          </a:prstGeom>
        </p:spPr>
      </p:pic>
      <p:pic>
        <p:nvPicPr>
          <p:cNvPr id="18" name="Picture 17" descr="An x-ray of a body&#10;&#10;AI-generated content may be incorrect.">
            <a:extLst>
              <a:ext uri="{FF2B5EF4-FFF2-40B4-BE49-F238E27FC236}">
                <a16:creationId xmlns:a16="http://schemas.microsoft.com/office/drawing/2014/main" id="{8FDB5A79-C008-62D7-CEC0-375C6E6BC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2305" y="2444783"/>
            <a:ext cx="2043618" cy="1704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8EE516-66ED-80BA-C7EA-C268497673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617" y="2772086"/>
            <a:ext cx="5249008" cy="562053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2512A22-5514-BA78-782A-9CB14B2F1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860989"/>
              </p:ext>
            </p:extLst>
          </p:nvPr>
        </p:nvGraphicFramePr>
        <p:xfrm>
          <a:off x="5755942" y="3933804"/>
          <a:ext cx="6045034" cy="22531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47446">
                  <a:extLst>
                    <a:ext uri="{9D8B030D-6E8A-4147-A177-3AD203B41FA5}">
                      <a16:colId xmlns:a16="http://schemas.microsoft.com/office/drawing/2014/main" val="1898009835"/>
                    </a:ext>
                  </a:extLst>
                </a:gridCol>
                <a:gridCol w="1841827">
                  <a:extLst>
                    <a:ext uri="{9D8B030D-6E8A-4147-A177-3AD203B41FA5}">
                      <a16:colId xmlns:a16="http://schemas.microsoft.com/office/drawing/2014/main" val="448627153"/>
                    </a:ext>
                  </a:extLst>
                </a:gridCol>
                <a:gridCol w="1555761">
                  <a:extLst>
                    <a:ext uri="{9D8B030D-6E8A-4147-A177-3AD203B41FA5}">
                      <a16:colId xmlns:a16="http://schemas.microsoft.com/office/drawing/2014/main" val="2371845223"/>
                    </a:ext>
                  </a:extLst>
                </a:gridCol>
              </a:tblGrid>
              <a:tr h="3403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Image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CLIP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ViT Output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9858562"/>
                  </a:ext>
                </a:extLst>
              </a:tr>
              <a:tr h="338836">
                <a:tc>
                  <a:txBody>
                    <a:bodyPr/>
                    <a:lstStyle/>
                    <a:p>
                      <a:r>
                        <a:rPr lang="en-US" dirty="0"/>
                        <a:t>             Lung CT Scan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Lung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2901642"/>
                  </a:ext>
                </a:extLst>
              </a:tr>
              <a:tr h="338836">
                <a:tc>
                  <a:txBody>
                    <a:bodyPr/>
                    <a:lstStyle/>
                    <a:p>
                      <a:r>
                        <a:rPr lang="en-US" dirty="0"/>
                        <a:t>               Dog 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Reject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489070"/>
                  </a:ext>
                </a:extLst>
              </a:tr>
              <a:tr h="592964">
                <a:tc>
                  <a:txBody>
                    <a:bodyPr/>
                    <a:lstStyle/>
                    <a:p>
                      <a:r>
                        <a:rPr lang="en-US" dirty="0"/>
                        <a:t>   Abdomen/other CT scans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Not Lung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732236"/>
                  </a:ext>
                </a:extLst>
              </a:tr>
              <a:tr h="515835">
                <a:tc>
                  <a:txBody>
                    <a:bodyPr/>
                    <a:lstStyle/>
                    <a:p>
                      <a:r>
                        <a:rPr lang="en-US" dirty="0"/>
                        <a:t>            Chart/Diagrams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Not Medical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Reject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95859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B735B4D-B9DC-26C0-A264-9C42763FF3E1}"/>
              </a:ext>
            </a:extLst>
          </p:cNvPr>
          <p:cNvSpPr txBox="1"/>
          <p:nvPr/>
        </p:nvSpPr>
        <p:spPr>
          <a:xfrm>
            <a:off x="3731732" y="4483233"/>
            <a:ext cx="20382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Accuracy </a:t>
            </a:r>
            <a:br>
              <a:rPr lang="en-US" b="1" dirty="0"/>
            </a:br>
            <a:r>
              <a:rPr lang="en-US" b="1" dirty="0"/>
              <a:t>(CLIP + ViT)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791945A-2303-0759-92AA-6F25CFBF44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0497" y="4414131"/>
            <a:ext cx="215686" cy="2192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883B891-ABF0-6B6B-10A0-52D56E347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2944" y="4421259"/>
            <a:ext cx="223559" cy="22728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0124D10-B6E0-1993-22BF-8F2DB88E89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2944" y="4816497"/>
            <a:ext cx="189733" cy="1762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D623556-2F10-1887-33E3-C6B85D36E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50" y="4816497"/>
            <a:ext cx="189733" cy="1762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EA1CD1B-AE9D-F801-88E2-9A3638AF3D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2944" y="5874975"/>
            <a:ext cx="189733" cy="1762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EAD3850-75FF-50BA-8016-C5CFE3295C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50" y="5284787"/>
            <a:ext cx="189733" cy="1762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C547AF-FDA1-6934-C3D7-042B540FA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66450" y="5884451"/>
            <a:ext cx="189733" cy="17621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588226-83D1-0607-C51A-841C4DF268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434" y="5148117"/>
            <a:ext cx="223559" cy="2272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D60D7DE-9E35-5FF8-0310-F3EACA6B486B}"/>
              </a:ext>
            </a:extLst>
          </p:cNvPr>
          <p:cNvSpPr txBox="1"/>
          <p:nvPr/>
        </p:nvSpPr>
        <p:spPr>
          <a:xfrm>
            <a:off x="801790" y="4283242"/>
            <a:ext cx="279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Chatbot accurately filters non-lung or non-medical images before running analysis.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7D1DF51-5A2C-8D12-6764-A6C3AF753B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552" y="1098782"/>
            <a:ext cx="2163081" cy="217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2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B7317-EB77-F818-899E-1B801C9F8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9C727D-FEA4-9A29-48A8-F0ACB1E23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0950" y="1119894"/>
            <a:ext cx="3756384" cy="332517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5045A5-0C62-166E-49FB-336B3813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E5587A-5689-E978-9CA9-8601DA942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C2018C-49FC-F71B-E7CA-20DB7A323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 Results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56CA1-F85D-26F7-D356-54CBC8F3A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4CA1D-41C7-0530-18A9-6D7BC56CECB0}"/>
              </a:ext>
            </a:extLst>
          </p:cNvPr>
          <p:cNvSpPr txBox="1"/>
          <p:nvPr/>
        </p:nvSpPr>
        <p:spPr>
          <a:xfrm>
            <a:off x="902370" y="1279852"/>
            <a:ext cx="22659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Multilingual Report Generation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Users receive reports in their selected language using Meta’s NLLB model (50+ supported)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26C5F6-942D-8768-B672-AF584EF04E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124" y="1059448"/>
            <a:ext cx="3329541" cy="3325177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088370CA-1A7C-0EFB-6D23-8392F30E8E8C}"/>
              </a:ext>
            </a:extLst>
          </p:cNvPr>
          <p:cNvSpPr/>
          <p:nvPr/>
        </p:nvSpPr>
        <p:spPr>
          <a:xfrm>
            <a:off x="7070423" y="2467423"/>
            <a:ext cx="633612" cy="48718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F3E0DE-A16F-444F-47A3-04B2505E0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7986" y="4605029"/>
            <a:ext cx="3928572" cy="14197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D3D230-2327-7C8B-2BEE-64EA5EBF1B41}"/>
              </a:ext>
            </a:extLst>
          </p:cNvPr>
          <p:cNvSpPr txBox="1"/>
          <p:nvPr/>
        </p:nvSpPr>
        <p:spPr>
          <a:xfrm>
            <a:off x="935334" y="3858910"/>
            <a:ext cx="21226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Q&amp;A Results (BioBERT)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Medical questions answered using BioBERT model (auto-detected and translated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F4ACCCB-A77E-BF7F-621E-FF5F844CF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398" y="4506847"/>
            <a:ext cx="3422362" cy="161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1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F09505-16A9-5F40-9BAF-3E022D3C2EAB}"/>
              </a:ext>
            </a:extLst>
          </p:cNvPr>
          <p:cNvSpPr/>
          <p:nvPr/>
        </p:nvSpPr>
        <p:spPr>
          <a:xfrm>
            <a:off x="0" y="1513211"/>
            <a:ext cx="12192000" cy="4005558"/>
          </a:xfrm>
          <a:prstGeom prst="rect">
            <a:avLst/>
          </a:prstGeom>
          <a:gradFill flip="none" rotWithShape="1">
            <a:gsLst>
              <a:gs pos="0">
                <a:srgbClr val="00A44E"/>
              </a:gs>
              <a:gs pos="100000">
                <a:srgbClr val="004A24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3194" y="2775476"/>
            <a:ext cx="7949901" cy="243045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600"/>
              </a:spcBef>
              <a:buNone/>
            </a:pPr>
            <a:r>
              <a:rPr lang="en-US" b="1" dirty="0">
                <a:solidFill>
                  <a:schemeClr val="bg1"/>
                </a:solidFill>
              </a:rPr>
              <a:t>AI Multilingual Chatbot for Lung Cancer Detection</a:t>
            </a:r>
            <a:endParaRPr lang="en-US" sz="1500" dirty="0">
              <a:solidFill>
                <a:schemeClr val="bg1"/>
              </a:solidFill>
            </a:endParaRP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1500" dirty="0">
                <a:solidFill>
                  <a:schemeClr val="bg1"/>
                </a:solidFill>
              </a:rPr>
              <a:t>A multilingual AI chatbot that detects lung cancer from CT scans using Swin Transformer model. It generates a patient-friendly medical report and answers health-related questions in  the user’s native language using NLLB and BioBERT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FC1D17-55AD-6C45-BF39-A59E65E2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29CF7-7FFE-834F-A256-BC3C11FAF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692014-46C0-4B98-BCEF-92C15424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55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9E0BD-3F5E-2731-3794-D6C161C5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D7BC3-CECD-43EA-B8F8-A281D629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89" y="1227952"/>
            <a:ext cx="10677965" cy="440209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3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 successfully built a </a:t>
            </a:r>
            <a:r>
              <a:rPr lang="en-US" sz="2300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multilingual AI chatbot </a:t>
            </a:r>
            <a:r>
              <a:rPr lang="en-US" sz="23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early detection of lung cancer from CT scans.</a:t>
            </a:r>
            <a:r>
              <a:rPr lang="en-US" sz="23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Integrated </a:t>
            </a:r>
            <a:r>
              <a:rPr lang="en-US" sz="23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 Transformer </a:t>
            </a:r>
            <a:r>
              <a:rPr lang="en-US" sz="23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malignancy score prediction using LIDC-IDRI dataset. We also used CLIP and ViT models to validate that only real lung CT scans are accepted. </a:t>
            </a:r>
          </a:p>
          <a:p>
            <a:pPr marL="0" indent="0" algn="l">
              <a:buNone/>
            </a:pPr>
            <a:r>
              <a:rPr lang="en-US" sz="230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Reports and responses are delivered in 5</a:t>
            </a:r>
            <a:r>
              <a:rPr lang="en-US" sz="23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0+ languages using Meta’s NLLB translation model. Patients can interact with the chatbot and receive clear, patient-friendly answers powered by BioBERT</a:t>
            </a:r>
            <a:endParaRPr lang="en-US" sz="230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423FEA-87E2-1CC7-CFF3-931E501BE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1A60BF-58E0-4962-49C6-588A8700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C452B3B-A134-317F-3CA4-BEB7AF68C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89" y="388606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CD22A-322D-5FB4-9CC1-E2EE95D6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024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124DD-A9A7-F146-9F09-ECC62ED20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CEF78-F0F9-22ED-5D4A-04D4FC826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89" y="1227952"/>
            <a:ext cx="10780611" cy="4660382"/>
          </a:xfrm>
        </p:spPr>
        <p:txBody>
          <a:bodyPr>
            <a:noAutofit/>
          </a:bodyPr>
          <a:lstStyle/>
          <a:p>
            <a:r>
              <a:rPr lang="en-US" sz="2000" dirty="0"/>
              <a:t>Ardila, D., Kiraly, A. P., Bharadwaj, S., Choi, B., Reicher, J. J., Peng, L., ... &amp; Shetty, S. (2019). End-to-end lung cancer screening with three-dimensional deep learning on low-dose chest computed tomography. </a:t>
            </a:r>
            <a:r>
              <a:rPr lang="en-US" sz="2000" i="1" dirty="0"/>
              <a:t>Nature Medicine</a:t>
            </a:r>
            <a:r>
              <a:rPr lang="en-US" sz="2000" dirty="0"/>
              <a:t>, 25(6), 954–961.</a:t>
            </a:r>
          </a:p>
          <a:p>
            <a:r>
              <a:rPr lang="en-US" sz="2000" dirty="0"/>
              <a:t>Lee, J., Yoon, W., Kim, S., Kim, D., Kim, S., So, C. H., &amp; Kang, J. (2019). BioBERT: A pre-trained biomedical language representation model for biomedical text mining. </a:t>
            </a:r>
            <a:r>
              <a:rPr lang="en-US" sz="2000" i="1" dirty="0"/>
              <a:t>Bioinformatics</a:t>
            </a:r>
            <a:r>
              <a:rPr lang="en-US" sz="2000" dirty="0"/>
              <a:t>, 36(4), 1234–1240.</a:t>
            </a:r>
          </a:p>
          <a:p>
            <a:r>
              <a:rPr lang="en-US" sz="2000" dirty="0"/>
              <a:t>Meta AI. (2022). </a:t>
            </a:r>
            <a:r>
              <a:rPr lang="en-US" sz="2000" i="1" dirty="0"/>
              <a:t>No Language Left Behind: Scaling human-centered machine translation</a:t>
            </a:r>
            <a:r>
              <a:rPr lang="en-US" sz="2000" dirty="0"/>
              <a:t>. Retrieved from </a:t>
            </a:r>
            <a:r>
              <a:rPr lang="en-US" sz="2000" dirty="0">
                <a:hlinkClick r:id="rId2"/>
              </a:rPr>
              <a:t>https://ai.facebook.com/research/no-language-left-behind</a:t>
            </a:r>
            <a:endParaRPr lang="en-US" sz="2000" dirty="0"/>
          </a:p>
          <a:p>
            <a:r>
              <a:rPr lang="en-US" sz="2000" dirty="0"/>
              <a:t>Li, J., Kim, D., &amp; Baldridge, J. (2022). BLIP: Bootstrapped Language-Image Pretraining. </a:t>
            </a:r>
            <a:r>
              <a:rPr lang="en-US" sz="2000" i="1" dirty="0" err="1"/>
              <a:t>arXiv</a:t>
            </a:r>
            <a:r>
              <a:rPr lang="en-US" sz="2000" i="1" dirty="0"/>
              <a:t> preprint</a:t>
            </a:r>
            <a:r>
              <a:rPr lang="en-US" sz="2000" dirty="0"/>
              <a:t>, arXiv:2201.12086.</a:t>
            </a:r>
          </a:p>
          <a:p>
            <a:r>
              <a:rPr lang="en-US" sz="2000" dirty="0"/>
              <a:t>The Cancer Imaging Archive. (n.d.). </a:t>
            </a:r>
            <a:r>
              <a:rPr lang="en-US" sz="2000" i="1" dirty="0"/>
              <a:t>LIDC-IDRI: Lung Image Database Consortium and Image Database Resource Initiative</a:t>
            </a:r>
            <a:r>
              <a:rPr lang="en-US" sz="2000" dirty="0"/>
              <a:t>. Retrieved from </a:t>
            </a:r>
            <a:r>
              <a:rPr lang="en-US" sz="2000" dirty="0">
                <a:hlinkClick r:id="rId3"/>
              </a:rPr>
              <a:t>https://www.cancerimagingarchive.net</a:t>
            </a:r>
            <a:endParaRPr lang="en-US" sz="2000" dirty="0"/>
          </a:p>
          <a:p>
            <a:r>
              <a:rPr lang="en-US" sz="2000" dirty="0"/>
              <a:t>Dosovitskiy, A., Beyer, L., Kolesnikov, A., Weissenborn, D., Zhai, X., </a:t>
            </a:r>
            <a:r>
              <a:rPr lang="en-US" sz="2000" dirty="0" err="1"/>
              <a:t>Unterthiner</a:t>
            </a:r>
            <a:r>
              <a:rPr lang="en-US" sz="2000" dirty="0"/>
              <a:t>, T., ... &amp; </a:t>
            </a:r>
            <a:r>
              <a:rPr lang="en-US" sz="2000" dirty="0" err="1"/>
              <a:t>Houlsby</a:t>
            </a:r>
            <a:r>
              <a:rPr lang="en-US" sz="2000" dirty="0"/>
              <a:t>, N. (2020). An image is worth 16x16 words: Transformers for image recognition at scale. </a:t>
            </a:r>
            <a:r>
              <a:rPr lang="en-US" sz="2000" i="1" dirty="0" err="1"/>
              <a:t>arXiv</a:t>
            </a:r>
            <a:r>
              <a:rPr lang="en-US" sz="2000" i="1" dirty="0"/>
              <a:t> preprint</a:t>
            </a:r>
            <a:r>
              <a:rPr lang="en-US" sz="2000" dirty="0"/>
              <a:t>, arXiv:2010.11929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AC05CD-0C0A-4907-EEBA-4A76B2685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EADF37-A9CF-1BCB-F9C8-8BA705C9A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450CA30-2222-43CA-23AB-6C540426D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189" y="368509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D2FE-EF05-B9B2-EDFF-8EB15249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40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F402B760-09FB-7348-8C67-DCAC88C6CBC2}"/>
              </a:ext>
            </a:extLst>
          </p:cNvPr>
          <p:cNvSpPr/>
          <p:nvPr/>
        </p:nvSpPr>
        <p:spPr>
          <a:xfrm>
            <a:off x="8076008" y="1039839"/>
            <a:ext cx="3457401" cy="3457401"/>
          </a:xfrm>
          <a:prstGeom prst="ellipse">
            <a:avLst/>
          </a:prstGeom>
          <a:solidFill>
            <a:srgbClr val="74C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5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A4EF44-D1A3-E14E-BB09-389A47FCDC48}"/>
              </a:ext>
            </a:extLst>
          </p:cNvPr>
          <p:cNvSpPr/>
          <p:nvPr/>
        </p:nvSpPr>
        <p:spPr>
          <a:xfrm>
            <a:off x="6124379" y="1774456"/>
            <a:ext cx="2496674" cy="2496674"/>
          </a:xfrm>
          <a:prstGeom prst="ellipse">
            <a:avLst/>
          </a:prstGeom>
          <a:solidFill>
            <a:srgbClr val="007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3A2ACE-0D5E-384B-9A6E-674AEC575B68}"/>
              </a:ext>
            </a:extLst>
          </p:cNvPr>
          <p:cNvSpPr/>
          <p:nvPr/>
        </p:nvSpPr>
        <p:spPr>
          <a:xfrm>
            <a:off x="7512922" y="3762622"/>
            <a:ext cx="1946630" cy="1946630"/>
          </a:xfrm>
          <a:prstGeom prst="ellipse">
            <a:avLst/>
          </a:prstGeom>
          <a:solidFill>
            <a:srgbClr val="00A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2AF749-8A90-084D-9E88-6F607893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903" y="1310738"/>
            <a:ext cx="839610" cy="9274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675027-528B-EB43-A286-5E8E7377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259" y="2179707"/>
            <a:ext cx="608650" cy="67231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CBEC96E-9508-B645-BDEB-A15BFDD9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513" y="4071080"/>
            <a:ext cx="447447" cy="494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A7DCF1-6C16-374C-8F76-507B203E3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2A6CD8-29EB-AC48-A197-87E92D2FF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20F0C-3D09-44B1-A6D4-37BE17747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/>
              <a:t>22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3A07544-8A84-4A57-8CC5-729BD652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96" y="542493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07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B1086-1365-B942-BFE2-A2552509A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189" y="1227952"/>
            <a:ext cx="10677965" cy="4402095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</a:p>
          <a:p>
            <a:pPr algn="l">
              <a:buFont typeface="+mj-lt"/>
              <a:buAutoNum type="arabicPeriod"/>
            </a:pPr>
            <a:r>
              <a:rPr lang="en-US" sz="17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algn="l">
              <a:buFont typeface="+mj-lt"/>
              <a:buAutoNum type="arabicPeriod"/>
            </a:pP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algn="l">
              <a:buFont typeface="+mj-lt"/>
              <a:buAutoNum type="arabicPeriod"/>
            </a:pP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Abstract(Problem statement)</a:t>
            </a:r>
          </a:p>
          <a:p>
            <a:pPr algn="l">
              <a:buFont typeface="+mj-lt"/>
              <a:buAutoNum type="arabicPeriod"/>
            </a:pP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 algn="l">
              <a:buFont typeface="+mj-lt"/>
              <a:buAutoNum type="arabicPeriod"/>
            </a:pP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Objectives of the Study</a:t>
            </a:r>
          </a:p>
          <a:p>
            <a:pPr>
              <a:buFont typeface="+mj-lt"/>
              <a:buAutoNum type="arabicPeriod"/>
            </a:pP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Set and Data Processing</a:t>
            </a:r>
          </a:p>
          <a:p>
            <a:pPr algn="l">
              <a:buFont typeface="+mj-lt"/>
              <a:buAutoNum type="arabicPeriod"/>
            </a:pPr>
            <a:r>
              <a:rPr lang="en-US" sz="17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Design(Blueprint/Workflow)</a:t>
            </a:r>
            <a:endParaRPr lang="en-US" sz="17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Model Description</a:t>
            </a:r>
          </a:p>
          <a:p>
            <a:pPr algn="l">
              <a:buFont typeface="+mj-lt"/>
              <a:buAutoNum type="arabicPeriod"/>
            </a:pP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Results and Visualizations</a:t>
            </a:r>
          </a:p>
          <a:p>
            <a:pPr algn="l">
              <a:buFont typeface="+mj-lt"/>
              <a:buAutoNum type="arabicPeriod"/>
            </a:pP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algn="l">
              <a:buFont typeface="+mj-lt"/>
              <a:buAutoNum type="arabicPeriod"/>
            </a:pPr>
            <a:r>
              <a:rPr lang="en-US" sz="17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B6D677-D81E-484B-BFB8-CF94D1CE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B30FB0-FF45-D042-89A3-79367CD4E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AD38CC-4F1C-48A1-AB51-7AEC9529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96B3D-642C-4784-AEDF-18C00336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07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CB4E4-D231-4A42-93F8-4098232BB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CBB43-A3B2-7B39-09C4-F898EE027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4" y="1363064"/>
            <a:ext cx="9668934" cy="4097866"/>
          </a:xfrm>
        </p:spPr>
        <p:txBody>
          <a:bodyPr>
            <a:normAutofit/>
          </a:bodyPr>
          <a:lstStyle/>
          <a:p>
            <a:r>
              <a:rPr lang="en-US" sz="2200" dirty="0"/>
              <a:t>Lung cancer is the leading cause of cancer-related deaths, with many cases detected too late.</a:t>
            </a:r>
          </a:p>
          <a:p>
            <a:r>
              <a:rPr lang="en-US" sz="2200" dirty="0"/>
              <a:t>Early diagnosis significantly improves survival, but manual CT scan analysis is slow and subjective.</a:t>
            </a:r>
          </a:p>
          <a:p>
            <a:r>
              <a:rPr lang="en-US" sz="2200" dirty="0"/>
              <a:t>There’s a growing demand for AI-powered tools to assist in fast and reliable lung cancer detection.</a:t>
            </a:r>
          </a:p>
          <a:p>
            <a:r>
              <a:rPr lang="en-US" sz="2200" dirty="0"/>
              <a:t>Many existing systems are not user-friendly or multilingual, limiting accessibility for patients worldwide. </a:t>
            </a:r>
          </a:p>
          <a:p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5822B7-0597-9454-9C8F-AD0E8C01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680E04-134D-F928-549E-1DCD017A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AEDAA1-AF7C-4463-9FC7-7B88C15F6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Motivation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075BF-2F85-5850-5410-8601611C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08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6D25D-2B0C-E89F-9BFB-6D39B42FA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EF0CC-14CE-6DD4-A65B-D7B6EDB66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4" y="1363064"/>
            <a:ext cx="9668934" cy="4097866"/>
          </a:xfrm>
        </p:spPr>
        <p:txBody>
          <a:bodyPr>
            <a:normAutofit/>
          </a:bodyPr>
          <a:lstStyle/>
          <a:p>
            <a:r>
              <a:rPr lang="en-US" sz="2200" dirty="0"/>
              <a:t>LIDC-IDRI Dataset: A public dataset of over 1000 lung CT scans annotated by radiologists, widely used for research in lung cancer.</a:t>
            </a:r>
          </a:p>
          <a:p>
            <a:r>
              <a:rPr lang="en-US" sz="2200" dirty="0"/>
              <a:t>Malignancy Scoring: Radiologists assign malignancy scores (1-5) based on the likelihood of a nodule being cancerous.</a:t>
            </a:r>
          </a:p>
          <a:p>
            <a:r>
              <a:rPr lang="en-US" sz="2200" dirty="0"/>
              <a:t>Swin Transformer: A powerful vision transformer model designed for image-based tasks, offering better performance on medical image analysis.</a:t>
            </a:r>
          </a:p>
          <a:p>
            <a:r>
              <a:rPr lang="en-US" sz="2200" dirty="0"/>
              <a:t>BioBERT &amp; NLLB: BioBERT helps in answering medical questions, while NLLB enables translation to 100+ languages for wider accessibility.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DEB562-711C-3EC2-8DB6-4D86CB25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45614D-DB9C-38B6-01A3-FAF8F9D3C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2E6AEA3-8EB9-C229-9A7C-95334AE82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Background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D07C2-6063-C4D0-6827-18350242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69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3677F-C275-324F-E09C-4F3938ED4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63B99-49F0-CF77-FD8F-2423F9ABA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4" y="1363064"/>
            <a:ext cx="9668934" cy="4097866"/>
          </a:xfrm>
        </p:spPr>
        <p:txBody>
          <a:bodyPr>
            <a:normAutofit/>
          </a:bodyPr>
          <a:lstStyle/>
          <a:p>
            <a:r>
              <a:rPr lang="en-US" sz="2200" dirty="0"/>
              <a:t>Lung cancer is one of the leading causes of cancer-related deaths worldwide.</a:t>
            </a:r>
          </a:p>
          <a:p>
            <a:r>
              <a:rPr lang="en-US" sz="2200" dirty="0"/>
              <a:t>Early diagnosis significantly improves survival rates but is often delayed due to limited access to radiologists and specialists.</a:t>
            </a:r>
          </a:p>
          <a:p>
            <a:r>
              <a:rPr lang="en-US" sz="2200" dirty="0"/>
              <a:t>CT scan interpretation requires expert analysis, which is not always available, especially in rural or low-resource settings.</a:t>
            </a:r>
          </a:p>
          <a:p>
            <a:r>
              <a:rPr lang="en-US" sz="2200" dirty="0"/>
              <a:t>Patients find it difficult to understand medical reports due to technical language and lack of native language support.</a:t>
            </a:r>
          </a:p>
          <a:p>
            <a:r>
              <a:rPr lang="en-US" sz="2200" dirty="0"/>
              <a:t>There is a lack of AI Systems that combine accurate diagnosis with multilingual, patient-friendly explanations.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9A4B1A-B7E7-121E-DDE1-27CF77866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3916E6-BF6C-F889-5B15-D8CF468C3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683623-3CCC-E856-22B3-3A7FE88BA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Problem Statement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21419-FFE3-C800-3E1E-A67654B7E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482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A70CE-EA9D-4E9A-C990-3CBE9F7F1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A5B95-674C-9205-A453-EAD622046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4" y="1363064"/>
            <a:ext cx="9668934" cy="4097866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Ardila et al. (2019) developed a 3D deep learning model using low-dose CT scan for accurate lung cancer screening. Their work set a benchmark in automated diagnosis, emphasizing end-to-end learning from imaging.</a:t>
            </a:r>
          </a:p>
          <a:p>
            <a:r>
              <a:rPr lang="en-US" sz="2400" dirty="0"/>
              <a:t>Li et al. (2022) introduced BLIP, enabling textual generations from images.</a:t>
            </a:r>
          </a:p>
          <a:p>
            <a:r>
              <a:rPr lang="en-US" sz="2400" dirty="0"/>
              <a:t>Meta’s NLLB is a state-of-the-art-multilingual translation system that supports communication in 200+ languages for patient understanding. </a:t>
            </a:r>
          </a:p>
          <a:p>
            <a:r>
              <a:rPr lang="en-US" sz="2400" dirty="0"/>
              <a:t>Our project enhances prior models by using Swin Transformer which provides superior feature extraction and better performance on CT images. </a:t>
            </a:r>
          </a:p>
          <a:p>
            <a:r>
              <a:rPr lang="en-US" sz="2400" dirty="0"/>
              <a:t>Existing tools focus only on diagnosis but lack patient-friendly multilingual explanation. Our work bridges this gap by combining detection + explanation + translation.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6FEB8-84B5-7592-2042-43D35EA9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79F4FC-38FD-D135-E603-3726D143B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FC08649-2621-4CC0-F103-3A36D1A3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Literature Review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4022A-B20D-4DD4-DF54-183B9580A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3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02A8A-8DF4-B3B3-EEB8-4B0F7A935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B4356-0E12-3FF4-DCAB-F5F7D1F63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4" y="1227667"/>
            <a:ext cx="9668934" cy="42332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/>
              <a:t>Primary Objective: </a:t>
            </a:r>
          </a:p>
          <a:p>
            <a:pPr marL="0" indent="0">
              <a:buNone/>
            </a:pPr>
            <a:r>
              <a:rPr lang="en-US" sz="2200" dirty="0"/>
              <a:t>To develop an AI-Powered system that detects lung cancer from CT scans by predicting malignancy scores and delivering multilingual, patient-friendly medical reports through an interactive chatbot interface.</a:t>
            </a:r>
          </a:p>
          <a:p>
            <a:pPr marL="0" indent="0">
              <a:buNone/>
            </a:pPr>
            <a:r>
              <a:rPr lang="en-US" sz="2200" b="1" dirty="0"/>
              <a:t>Specific Objectives:</a:t>
            </a:r>
          </a:p>
          <a:p>
            <a:r>
              <a:rPr lang="en-US" sz="2200" dirty="0"/>
              <a:t>Preprocess and structure CT scan data from the LIDC-IDCRI dataset </a:t>
            </a:r>
            <a:r>
              <a:rPr lang="en-US" sz="2200" dirty="0">
                <a:sym typeface="Wingdings" panose="05000000000000000000" pitchFamily="2" charset="2"/>
              </a:rPr>
              <a:t> Enable clean input for accurate model training.</a:t>
            </a:r>
          </a:p>
          <a:p>
            <a:r>
              <a:rPr lang="en-US" sz="2200" dirty="0">
                <a:sym typeface="Wingdings" panose="05000000000000000000" pitchFamily="2" charset="2"/>
              </a:rPr>
              <a:t>Train swin transformer model to predict malignancy scores  Improve early detection using deep learning.</a:t>
            </a:r>
          </a:p>
          <a:p>
            <a:r>
              <a:rPr lang="en-US" sz="2200" dirty="0">
                <a:sym typeface="Wingdings" panose="05000000000000000000" pitchFamily="2" charset="2"/>
              </a:rPr>
              <a:t>Integrate Meta’s NLLB model to translate medical reports.</a:t>
            </a:r>
          </a:p>
          <a:p>
            <a:r>
              <a:rPr lang="en-US" sz="2200" dirty="0">
                <a:sym typeface="Wingdings" panose="05000000000000000000" pitchFamily="2" charset="2"/>
              </a:rPr>
              <a:t>Incorporate BioBERT for question answering in a medical context.</a:t>
            </a:r>
          </a:p>
          <a:p>
            <a:r>
              <a:rPr lang="en-US" sz="2200" dirty="0">
                <a:sym typeface="Wingdings" panose="05000000000000000000" pitchFamily="2" charset="2"/>
              </a:rPr>
              <a:t>Build an interactive chatbot interface for report generation and follow up</a:t>
            </a:r>
            <a:endParaRPr lang="en-US" sz="2200" dirty="0"/>
          </a:p>
          <a:p>
            <a:pPr marL="0" indent="0">
              <a:buNone/>
            </a:pPr>
            <a:endParaRPr lang="en-US" sz="2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4845BC-DBF1-D609-C758-09DDABCE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E9ADB7-79EB-D29A-81B9-FB2105669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645BD7D-A407-3F5C-11B8-C38B3E92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Objectives of the Study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5156E-D344-7FED-219D-2D8E5B20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984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8DFB3-B486-4E5B-02B6-3039B7C01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49EC4-EC66-58F9-D164-1BD12BBFC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483" y="1227667"/>
            <a:ext cx="9856649" cy="4368800"/>
          </a:xfrm>
        </p:spPr>
        <p:txBody>
          <a:bodyPr>
            <a:normAutofit fontScale="92500" lnSpcReduction="10000"/>
          </a:bodyPr>
          <a:lstStyle/>
          <a:p>
            <a:r>
              <a:rPr lang="en-US" sz="2200" b="1" dirty="0"/>
              <a:t>Source: </a:t>
            </a:r>
            <a:r>
              <a:rPr lang="en-US" sz="2200" dirty="0"/>
              <a:t>LIDC-IDRI (Lung Image Database consortium  and Image Database Resource Initiative)</a:t>
            </a:r>
          </a:p>
          <a:p>
            <a:r>
              <a:rPr lang="en-US" sz="2200" b="1" dirty="0"/>
              <a:t>Contents: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Over 1000 CT scans studies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Includes </a:t>
            </a:r>
            <a:r>
              <a:rPr lang="en-US" sz="2200" b="1" dirty="0">
                <a:sym typeface="Wingdings" panose="05000000000000000000" pitchFamily="2" charset="2"/>
              </a:rPr>
              <a:t>DICOM files </a:t>
            </a:r>
            <a:r>
              <a:rPr lang="en-US" sz="2200" dirty="0">
                <a:sym typeface="Wingdings" panose="05000000000000000000" pitchFamily="2" charset="2"/>
              </a:rPr>
              <a:t>and </a:t>
            </a:r>
            <a:r>
              <a:rPr lang="en-US" sz="2200" b="1" dirty="0">
                <a:sym typeface="Wingdings" panose="05000000000000000000" pitchFamily="2" charset="2"/>
              </a:rPr>
              <a:t>XML annotations </a:t>
            </a:r>
            <a:r>
              <a:rPr lang="en-US" sz="2200" dirty="0">
                <a:sym typeface="Wingdings" panose="05000000000000000000" pitchFamily="2" charset="2"/>
              </a:rPr>
              <a:t>from multiple radiologists.</a:t>
            </a:r>
          </a:p>
          <a:p>
            <a:r>
              <a:rPr lang="en-US" sz="2200" b="1" dirty="0">
                <a:sym typeface="Wingdings" panose="05000000000000000000" pitchFamily="2" charset="2"/>
              </a:rPr>
              <a:t>Annotations include: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Lung nodules &gt;= 3mm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200" dirty="0">
                <a:sym typeface="Wingdings" panose="05000000000000000000" pitchFamily="2" charset="2"/>
              </a:rPr>
              <a:t>Radiologist malignancy ratings (1-5) per nodule.</a:t>
            </a:r>
          </a:p>
          <a:p>
            <a:r>
              <a:rPr lang="en-US" sz="2200" b="1" dirty="0">
                <a:sym typeface="Wingdings" panose="05000000000000000000" pitchFamily="2" charset="2"/>
              </a:rPr>
              <a:t>Subset used:</a:t>
            </a:r>
          </a:p>
          <a:p>
            <a:pPr marL="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First 100 patient cases for faster experimentation and development.</a:t>
            </a:r>
          </a:p>
          <a:p>
            <a:r>
              <a:rPr lang="en-US" sz="2200" b="1" dirty="0">
                <a:sym typeface="Wingdings" panose="05000000000000000000" pitchFamily="2" charset="2"/>
              </a:rPr>
              <a:t>Additional File:</a:t>
            </a:r>
          </a:p>
          <a:p>
            <a:pPr marL="0" indent="0">
              <a:buNone/>
            </a:pPr>
            <a:r>
              <a:rPr lang="en-US" sz="2200" dirty="0"/>
              <a:t>Used a precompiled Excel sheet mapping patient IDs to nodule counts</a:t>
            </a:r>
          </a:p>
          <a:p>
            <a:endParaRPr lang="en-US" sz="2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C392A7-8DC2-D35E-6344-32C004FC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580" y="6329398"/>
            <a:ext cx="2358689" cy="1138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D910E2-B898-1EF6-8F91-B160FF7B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62" y="6016749"/>
            <a:ext cx="1599045" cy="68530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8A12380-D88E-CE65-74C2-0C345EDEF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89" y="365125"/>
            <a:ext cx="10677965" cy="75476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79418"/>
                </a:solidFill>
              </a:rPr>
              <a:t>Dataset Collection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47EB3-B72F-1DEA-FE9E-B86C5503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F34E-4A79-A240-AEA8-3E29BB228B1B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44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6FD447B99D4D4CB63338EE507A7100" ma:contentTypeVersion="10" ma:contentTypeDescription="Create a new document." ma:contentTypeScope="" ma:versionID="1fc601c7252df5e6be3217e9b16d1007">
  <xsd:schema xmlns:xsd="http://www.w3.org/2001/XMLSchema" xmlns:xs="http://www.w3.org/2001/XMLSchema" xmlns:p="http://schemas.microsoft.com/office/2006/metadata/properties" xmlns:ns3="8e198d8d-3b49-4040-8462-717034891952" targetNamespace="http://schemas.microsoft.com/office/2006/metadata/properties" ma:root="true" ma:fieldsID="9d767094303d5c357fd58445d6e1adf2" ns3:_="">
    <xsd:import namespace="8e198d8d-3b49-4040-8462-7170348919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198d8d-3b49-4040-8462-7170348919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e198d8d-3b49-4040-8462-717034891952" xsi:nil="true"/>
  </documentManagement>
</p:properties>
</file>

<file path=customXml/itemProps1.xml><?xml version="1.0" encoding="utf-8"?>
<ds:datastoreItem xmlns:ds="http://schemas.openxmlformats.org/officeDocument/2006/customXml" ds:itemID="{2C690BB6-A034-4771-90DB-1C6FFA4F67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e198d8d-3b49-4040-8462-7170348919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F447EA-374D-4C92-8432-87D839E8F3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5D9BEB-5E5E-4B4C-B41B-2B6847625973}">
  <ds:schemaRefs>
    <ds:schemaRef ds:uri="http://purl.org/dc/dcmitype/"/>
    <ds:schemaRef ds:uri="8e198d8d-3b49-4040-8462-717034891952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3345</TotalTime>
  <Words>1590</Words>
  <Application>Microsoft Office PowerPoint</Application>
  <PresentationFormat>Widescreen</PresentationFormat>
  <Paragraphs>189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Agenda</vt:lpstr>
      <vt:lpstr>Motivation</vt:lpstr>
      <vt:lpstr>Background</vt:lpstr>
      <vt:lpstr>Problem Statement</vt:lpstr>
      <vt:lpstr>Literature Review</vt:lpstr>
      <vt:lpstr>Objectives of the Study</vt:lpstr>
      <vt:lpstr>Dataset Collection</vt:lpstr>
      <vt:lpstr>Dataset Preprocessing</vt:lpstr>
      <vt:lpstr>Research Design</vt:lpstr>
      <vt:lpstr>Exploratory Data Analysis</vt:lpstr>
      <vt:lpstr>Model Description: Swin Transformer</vt:lpstr>
      <vt:lpstr>Model Training &amp; Evaluation</vt:lpstr>
      <vt:lpstr>Chatbot Interface</vt:lpstr>
      <vt:lpstr>Chatbot Interface</vt:lpstr>
      <vt:lpstr>Model Results &amp; Visualization</vt:lpstr>
      <vt:lpstr>Chatbot Results</vt:lpstr>
      <vt:lpstr>Chatbot Results</vt:lpstr>
      <vt:lpstr>Conclusion 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Davis, Clayton</dc:creator>
  <cp:lastModifiedBy>Muppalla Jhansi</cp:lastModifiedBy>
  <cp:revision>46</cp:revision>
  <cp:lastPrinted>2019-08-23T20:44:22Z</cp:lastPrinted>
  <dcterms:created xsi:type="dcterms:W3CDTF">2019-07-08T18:39:15Z</dcterms:created>
  <dcterms:modified xsi:type="dcterms:W3CDTF">2025-04-20T17:31:01Z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0x010100486FD447B99D4D4CB63338EE507A7100</vt:lpwstr>
  </property>
</Properties>
</file>